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39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82AF2-C9CC-4289-8DB5-4436B52C4E91}" type="datetimeFigureOut">
              <a:rPr lang="en-US" smtClean="0"/>
              <a:t>9/21/2009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F34A-F10D-4BD9-A739-BB23CBCFF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82AF2-C9CC-4289-8DB5-4436B52C4E91}" type="datetimeFigureOut">
              <a:rPr lang="en-US" smtClean="0"/>
              <a:t>9/21/2009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F34A-F10D-4BD9-A739-BB23CBCFF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82AF2-C9CC-4289-8DB5-4436B52C4E91}" type="datetimeFigureOut">
              <a:rPr lang="en-US" smtClean="0"/>
              <a:t>9/21/2009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F34A-F10D-4BD9-A739-BB23CBCFF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82AF2-C9CC-4289-8DB5-4436B52C4E91}" type="datetimeFigureOut">
              <a:rPr lang="en-US" smtClean="0"/>
              <a:t>9/21/2009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F34A-F10D-4BD9-A739-BB23CBCFF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82AF2-C9CC-4289-8DB5-4436B52C4E91}" type="datetimeFigureOut">
              <a:rPr lang="en-US" smtClean="0"/>
              <a:t>9/21/2009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F34A-F10D-4BD9-A739-BB23CBCFF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82AF2-C9CC-4289-8DB5-4436B52C4E91}" type="datetimeFigureOut">
              <a:rPr lang="en-US" smtClean="0"/>
              <a:t>9/21/2009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F34A-F10D-4BD9-A739-BB23CBCFF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82AF2-C9CC-4289-8DB5-4436B52C4E91}" type="datetimeFigureOut">
              <a:rPr lang="en-US" smtClean="0"/>
              <a:t>9/21/2009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F34A-F10D-4BD9-A739-BB23CBCFF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82AF2-C9CC-4289-8DB5-4436B52C4E91}" type="datetimeFigureOut">
              <a:rPr lang="en-US" smtClean="0"/>
              <a:t>9/21/2009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F34A-F10D-4BD9-A739-BB23CBCFF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82AF2-C9CC-4289-8DB5-4436B52C4E91}" type="datetimeFigureOut">
              <a:rPr lang="en-US" smtClean="0"/>
              <a:t>9/21/2009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F34A-F10D-4BD9-A739-BB23CBCFF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82AF2-C9CC-4289-8DB5-4436B52C4E91}" type="datetimeFigureOut">
              <a:rPr lang="en-US" smtClean="0"/>
              <a:t>9/21/2009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F34A-F10D-4BD9-A739-BB23CBCFF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82AF2-C9CC-4289-8DB5-4436B52C4E91}" type="datetimeFigureOut">
              <a:rPr lang="en-US" smtClean="0"/>
              <a:t>9/21/2009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F34A-F10D-4BD9-A739-BB23CBCFF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82AF2-C9CC-4289-8DB5-4436B52C4E91}" type="datetimeFigureOut">
              <a:rPr lang="en-US" smtClean="0"/>
              <a:t>9/21/2009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7FF34A-F10D-4BD9-A739-BB23CBCFFE9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perfline.com/textbook/local/mvinas_chronol.htm" TargetMode="External"/><Relationship Id="rId3" Type="http://schemas.openxmlformats.org/officeDocument/2006/relationships/hyperlink" Target="http://hearth.library.cornell.edu/cgi/t/text/text-idx?c=hearth;idno=4732504_36_004" TargetMode="External"/><Relationship Id="rId7" Type="http://schemas.openxmlformats.org/officeDocument/2006/relationships/hyperlink" Target="http://kclibrary.lonestar.edu/decade40.html" TargetMode="External"/><Relationship Id="rId2" Type="http://schemas.openxmlformats.org/officeDocument/2006/relationships/hyperlink" Target="http://hearth.library.cornell.edu/cgi/t/text/text-idx?c=hearth;idno=4732504_38_00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hearth.library.cornell.edu/cgi/t/text/text-idx?c=hearth;idno=4732504_35_003" TargetMode="External"/><Relationship Id="rId5" Type="http://schemas.openxmlformats.org/officeDocument/2006/relationships/hyperlink" Target="http://hearth.library.cornell.edu/cgi/t/text/text-idx?c=hearth;idno=4732504_37_002" TargetMode="External"/><Relationship Id="rId4" Type="http://schemas.openxmlformats.org/officeDocument/2006/relationships/hyperlink" Target="http://hearth.library.cornell.edu/cgi/t/text/text-idx?c=hearth;idno=4732504_36_01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9000"/>
            <a:lum/>
          </a:blip>
          <a:srcRect/>
          <a:stretch>
            <a:fillRect l="-5000" t="-17000" r="-3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470025"/>
          </a:xfrm>
        </p:spPr>
        <p:txBody>
          <a:bodyPr>
            <a:noAutofit/>
          </a:bodyPr>
          <a:lstStyle/>
          <a:p>
            <a:r>
              <a:rPr lang="en-US" sz="12500" b="1" dirty="0" smtClean="0"/>
              <a:t>1940’s</a:t>
            </a:r>
            <a:endParaRPr lang="en-US" sz="125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4495800"/>
            <a:ext cx="6400800" cy="175260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Decade Timeline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By Alysha Brace</a:t>
            </a: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3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/>
              <a:t>Inventions</a:t>
            </a:r>
            <a:endParaRPr lang="en-US" sz="7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4525963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  <a:buNone/>
            </a:pPr>
            <a:r>
              <a:rPr lang="en-US" sz="3600" b="1" dirty="0" smtClean="0"/>
              <a:t>1942	Tupperware</a:t>
            </a:r>
          </a:p>
          <a:p>
            <a:pPr>
              <a:lnSpc>
                <a:spcPct val="200000"/>
              </a:lnSpc>
              <a:buNone/>
            </a:pPr>
            <a:r>
              <a:rPr lang="en-US" sz="3600" b="1" dirty="0" smtClean="0"/>
              <a:t>1946	Microwave Oven</a:t>
            </a:r>
          </a:p>
          <a:p>
            <a:pPr>
              <a:lnSpc>
                <a:spcPct val="200000"/>
              </a:lnSpc>
              <a:buNone/>
            </a:pPr>
            <a:r>
              <a:rPr lang="en-US" sz="3600" b="1" dirty="0" smtClean="0"/>
              <a:t>1946	ENIAC (computer)</a:t>
            </a:r>
          </a:p>
          <a:p>
            <a:pPr>
              <a:lnSpc>
                <a:spcPct val="200000"/>
              </a:lnSpc>
              <a:buNone/>
            </a:pPr>
            <a:r>
              <a:rPr lang="en-US" sz="3600" b="1" dirty="0" smtClean="0"/>
              <a:t>1947	Colored Television</a:t>
            </a:r>
            <a:endParaRPr lang="en-US" sz="3600" b="1" dirty="0"/>
          </a:p>
        </p:txBody>
      </p:sp>
      <p:pic>
        <p:nvPicPr>
          <p:cNvPr id="4" name="Picture 3" descr="tupperware-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1" y="1447800"/>
            <a:ext cx="1109164" cy="1219200"/>
          </a:xfrm>
          <a:prstGeom prst="rect">
            <a:avLst/>
          </a:prstGeom>
        </p:spPr>
      </p:pic>
      <p:pic>
        <p:nvPicPr>
          <p:cNvPr id="5" name="Picture 4" descr="microwave-oven-old-school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1200" y="2971800"/>
            <a:ext cx="1295400" cy="1025113"/>
          </a:xfrm>
          <a:prstGeom prst="rect">
            <a:avLst/>
          </a:prstGeom>
        </p:spPr>
      </p:pic>
      <p:pic>
        <p:nvPicPr>
          <p:cNvPr id="6" name="Picture 5" descr="enia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5000" y="4419600"/>
            <a:ext cx="1192869" cy="990600"/>
          </a:xfrm>
          <a:prstGeom prst="rect">
            <a:avLst/>
          </a:prstGeom>
        </p:spPr>
      </p:pic>
      <p:pic>
        <p:nvPicPr>
          <p:cNvPr id="7" name="Picture 6" descr="old-TV-set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9800" y="5715000"/>
            <a:ext cx="914400" cy="91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/>
              <a:t>Historical Events</a:t>
            </a:r>
            <a:endParaRPr lang="en-US" sz="7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200000"/>
              </a:lnSpc>
              <a:buNone/>
            </a:pPr>
            <a:r>
              <a:rPr lang="en-US" sz="3600" b="1" dirty="0" smtClean="0"/>
              <a:t>1941	Pearl Harbor Attack</a:t>
            </a:r>
          </a:p>
          <a:p>
            <a:pPr>
              <a:lnSpc>
                <a:spcPct val="200000"/>
              </a:lnSpc>
              <a:buNone/>
            </a:pPr>
            <a:r>
              <a:rPr lang="en-US" sz="3600" b="1" dirty="0" smtClean="0"/>
              <a:t>1944	GI Bill of Rights</a:t>
            </a:r>
          </a:p>
          <a:p>
            <a:pPr>
              <a:lnSpc>
                <a:spcPct val="200000"/>
              </a:lnSpc>
              <a:buNone/>
            </a:pPr>
            <a:r>
              <a:rPr lang="en-US" sz="3600" b="1" dirty="0" smtClean="0"/>
              <a:t>1945	Hiroshima &amp; Nagasaki</a:t>
            </a:r>
          </a:p>
          <a:p>
            <a:pPr>
              <a:lnSpc>
                <a:spcPct val="200000"/>
              </a:lnSpc>
              <a:buNone/>
            </a:pPr>
            <a:r>
              <a:rPr lang="en-US" sz="3600" b="1" dirty="0" smtClean="0"/>
              <a:t>1945	United Nations Charter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/>
              <a:t>Medical Advances</a:t>
            </a:r>
            <a:endParaRPr lang="en-US" sz="7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200000"/>
              </a:lnSpc>
              <a:buNone/>
            </a:pPr>
            <a:r>
              <a:rPr lang="en-US" sz="3600" b="1" dirty="0" smtClean="0"/>
              <a:t>1941	Catheterization</a:t>
            </a:r>
          </a:p>
          <a:p>
            <a:pPr>
              <a:lnSpc>
                <a:spcPct val="200000"/>
              </a:lnSpc>
              <a:buNone/>
            </a:pPr>
            <a:r>
              <a:rPr lang="en-US" sz="3600" b="1" dirty="0" smtClean="0"/>
              <a:t>1941	Penicillin</a:t>
            </a:r>
          </a:p>
          <a:p>
            <a:pPr>
              <a:lnSpc>
                <a:spcPct val="200000"/>
              </a:lnSpc>
              <a:buNone/>
            </a:pPr>
            <a:r>
              <a:rPr lang="en-US" sz="3600" b="1" dirty="0" smtClean="0"/>
              <a:t>1944	Eye Bank</a:t>
            </a:r>
          </a:p>
          <a:p>
            <a:pPr>
              <a:lnSpc>
                <a:spcPct val="200000"/>
              </a:lnSpc>
              <a:buNone/>
            </a:pPr>
            <a:r>
              <a:rPr lang="en-US" sz="3600" b="1" dirty="0" smtClean="0"/>
              <a:t>1948	Vitamin B-12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600200"/>
          </a:xfrm>
        </p:spPr>
        <p:txBody>
          <a:bodyPr>
            <a:normAutofit fontScale="90000"/>
          </a:bodyPr>
          <a:lstStyle/>
          <a:p>
            <a:r>
              <a:rPr lang="en-US" sz="8000" b="1" dirty="0" smtClean="0"/>
              <a:t>1940’s </a:t>
            </a:r>
            <a:r>
              <a:rPr lang="en-US" sz="4800" b="1" dirty="0" smtClean="0"/>
              <a:t/>
            </a:r>
            <a:br>
              <a:rPr lang="en-US" sz="4800" b="1" dirty="0" smtClean="0"/>
            </a:br>
            <a:r>
              <a:rPr lang="en-US" sz="4800" b="1" dirty="0" smtClean="0"/>
              <a:t>Timeline</a:t>
            </a:r>
            <a:endParaRPr lang="en-US" sz="4800" b="1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381000" y="3200400"/>
            <a:ext cx="8382000" cy="7620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 rot="2038755">
            <a:off x="-3488" y="3173875"/>
            <a:ext cx="127791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1940</a:t>
            </a:r>
            <a:endParaRPr lang="en-US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 rot="2046739">
            <a:off x="7997361" y="3191231"/>
            <a:ext cx="127791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1949</a:t>
            </a:r>
            <a:endParaRPr lang="en-US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 rot="2038755">
            <a:off x="3273113" y="3173874"/>
            <a:ext cx="127791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1944</a:t>
            </a:r>
            <a:endParaRPr lang="en-US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 rot="2038755">
            <a:off x="910913" y="3097675"/>
            <a:ext cx="127791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1941</a:t>
            </a:r>
            <a:endParaRPr lang="en-US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 rot="2038755">
            <a:off x="1825313" y="3097675"/>
            <a:ext cx="127791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1942</a:t>
            </a:r>
            <a:endParaRPr lang="en-US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 rot="2038755">
            <a:off x="5025714" y="3173874"/>
            <a:ext cx="127791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1946</a:t>
            </a:r>
            <a:endParaRPr lang="en-US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 rot="2038755">
            <a:off x="6168713" y="3173874"/>
            <a:ext cx="127791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1947</a:t>
            </a:r>
            <a:endParaRPr lang="en-US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 rot="2038755">
            <a:off x="7159312" y="3173876"/>
            <a:ext cx="127791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1948</a:t>
            </a:r>
            <a:endParaRPr lang="en-US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38200" y="4343400"/>
            <a:ext cx="1676400" cy="954107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dirty="0" smtClean="0"/>
              <a:t>Pearl Harbor Attack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Catheterization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Penicillin</a:t>
            </a:r>
          </a:p>
          <a:p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1905000" y="5638800"/>
            <a:ext cx="121920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dirty="0" smtClean="0"/>
              <a:t>Tupperware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200400" y="4191000"/>
            <a:ext cx="137160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dirty="0" smtClean="0"/>
              <a:t>GI Bill of Rights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Eye Bank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486400" y="4419600"/>
            <a:ext cx="152400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dirty="0" smtClean="0"/>
              <a:t>Microwave Oven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ENIAC</a:t>
            </a:r>
          </a:p>
        </p:txBody>
      </p:sp>
      <p:sp>
        <p:nvSpPr>
          <p:cNvPr id="22" name="Rectangle 21"/>
          <p:cNvSpPr/>
          <p:nvPr/>
        </p:nvSpPr>
        <p:spPr>
          <a:xfrm rot="2038755">
            <a:off x="4187513" y="3173875"/>
            <a:ext cx="127791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1945</a:t>
            </a:r>
            <a:endParaRPr lang="en-US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191000" y="5410200"/>
            <a:ext cx="190500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dirty="0" smtClean="0"/>
              <a:t>Hiroshima &amp; Nagasaki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UN Charter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400800" y="5638800"/>
            <a:ext cx="167640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dirty="0" smtClean="0"/>
              <a:t>Colored Television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696200" y="4724400"/>
            <a:ext cx="129540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dirty="0" smtClean="0"/>
              <a:t>Vitamin B-12</a:t>
            </a:r>
          </a:p>
        </p:txBody>
      </p:sp>
      <p:cxnSp>
        <p:nvCxnSpPr>
          <p:cNvPr id="27" name="Straight Arrow Connector 26"/>
          <p:cNvCxnSpPr>
            <a:stCxn id="18" idx="0"/>
          </p:cNvCxnSpPr>
          <p:nvPr/>
        </p:nvCxnSpPr>
        <p:spPr>
          <a:xfrm rot="5400000" flipH="1" flipV="1">
            <a:off x="1485900" y="4152900"/>
            <a:ext cx="381000" cy="15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5400000" flipH="1" flipV="1">
            <a:off x="1981200" y="4876800"/>
            <a:ext cx="1524000" cy="15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5400000" flipH="1" flipV="1">
            <a:off x="3582194" y="4037806"/>
            <a:ext cx="304800" cy="15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5400000" flipH="1" flipV="1">
            <a:off x="4382294" y="4761706"/>
            <a:ext cx="1295400" cy="15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5400000" flipH="1" flipV="1">
            <a:off x="5868194" y="4266406"/>
            <a:ext cx="304800" cy="15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rot="5400000" flipH="1" flipV="1">
            <a:off x="6401594" y="4876006"/>
            <a:ext cx="1524000" cy="15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rot="5400000" flipH="1" flipV="1">
            <a:off x="7849394" y="4495006"/>
            <a:ext cx="457200" cy="15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4000"/>
            <a:lum/>
          </a:blip>
          <a:srcRect/>
          <a:stretch>
            <a:fillRect l="-5000" t="-2000" r="-3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b="1" dirty="0" smtClean="0"/>
              <a:t>FCS Profession Related Articles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200000"/>
              </a:lnSpc>
            </a:pPr>
            <a:r>
              <a:rPr lang="en-US" dirty="0" smtClean="0"/>
              <a:t>Personality and Environment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Community Nutrition Programs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Social Security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Helping Young People Solve their Problems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Improving Our Health Facilities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1400" dirty="0" smtClean="0"/>
              <a:t>American Home Economics Association. (1946,  December). Diet surveys to revive nutrition program.  </a:t>
            </a:r>
            <a:r>
              <a:rPr lang="en-US" sz="1400" i="1" dirty="0" smtClean="0"/>
              <a:t> Journal of Home Economics.</a:t>
            </a:r>
            <a:r>
              <a:rPr lang="en-US" sz="1400" dirty="0" smtClean="0"/>
              <a:t>  38:8. Retrieved September 21, 2009, from </a:t>
            </a:r>
            <a:r>
              <a:rPr lang="en-US" sz="1400" dirty="0" smtClean="0">
                <a:hlinkClick r:id="rId2"/>
              </a:rPr>
              <a:t>http://hearth.library.cornell.edu/cgi/t/text/text-idx?c=hearth;idno=4732504_38_008</a:t>
            </a:r>
            <a:r>
              <a:rPr lang="en-US" sz="1400" dirty="0" smtClean="0"/>
              <a:t>.</a:t>
            </a:r>
          </a:p>
          <a:p>
            <a:pPr>
              <a:buNone/>
            </a:pPr>
            <a:r>
              <a:rPr lang="en-US" sz="1400" dirty="0" smtClean="0"/>
              <a:t>American Home Economics Association. (1944, April).  Helping young people solve their problems. </a:t>
            </a:r>
            <a:r>
              <a:rPr lang="en-US" sz="1400" i="1" dirty="0" smtClean="0"/>
              <a:t>Journal of Home Economics.</a:t>
            </a:r>
            <a:r>
              <a:rPr lang="en-US" sz="1400" dirty="0" smtClean="0"/>
              <a:t> 36:4. Retrieved September 21, 2009, from </a:t>
            </a:r>
            <a:r>
              <a:rPr lang="en-US" sz="1400" dirty="0" smtClean="0">
                <a:hlinkClick r:id="rId3"/>
              </a:rPr>
              <a:t>http://hearth.library.cornell.edu/cgi/t/text/text-idx?c=hearth;idno=4732504_36_004</a:t>
            </a:r>
            <a:r>
              <a:rPr lang="en-US" sz="1400" dirty="0" smtClean="0"/>
              <a:t>.</a:t>
            </a:r>
          </a:p>
          <a:p>
            <a:pPr>
              <a:buNone/>
            </a:pPr>
            <a:r>
              <a:rPr lang="en-US" sz="1400" dirty="0" smtClean="0"/>
              <a:t>American Home Economics Association. (1944,  December). Improving our health facilities. </a:t>
            </a:r>
            <a:r>
              <a:rPr lang="en-US" sz="1400" i="1" dirty="0" smtClean="0"/>
              <a:t>Journal of Home Economics</a:t>
            </a:r>
            <a:r>
              <a:rPr lang="en-US" sz="1400" dirty="0" smtClean="0"/>
              <a:t>. 36:10. Retrieved September 21, 2009, from </a:t>
            </a:r>
            <a:r>
              <a:rPr lang="en-US" sz="1400" dirty="0" smtClean="0">
                <a:hlinkClick r:id="rId4"/>
              </a:rPr>
              <a:t>http://hearth.library.cornell.edu/cgi/t/text/text-idx?c=hearth;idno=4732504_36_010</a:t>
            </a:r>
            <a:r>
              <a:rPr lang="en-US" sz="1400" dirty="0" smtClean="0"/>
              <a:t>.</a:t>
            </a:r>
          </a:p>
          <a:p>
            <a:pPr>
              <a:buNone/>
            </a:pPr>
            <a:r>
              <a:rPr lang="en-US" sz="1400" dirty="0" smtClean="0"/>
              <a:t>American Home Economics Association. (1945,  February).  Research in family life in Nebraska. </a:t>
            </a:r>
            <a:r>
              <a:rPr lang="en-US" sz="1400" i="1" dirty="0" smtClean="0"/>
              <a:t>Journal of Home Economics</a:t>
            </a:r>
            <a:r>
              <a:rPr lang="en-US" sz="1400" dirty="0" smtClean="0"/>
              <a:t>. 37:2.  Retrieved September 21, 2009, from </a:t>
            </a:r>
            <a:r>
              <a:rPr lang="en-US" sz="1400" dirty="0" smtClean="0">
                <a:hlinkClick r:id="rId5"/>
              </a:rPr>
              <a:t>http://hearth.library.cornell.edu/cgi/t/text/text-idx?c=hearth;idno=4732504_37_002</a:t>
            </a:r>
            <a:r>
              <a:rPr lang="en-US" sz="1400" dirty="0" smtClean="0"/>
              <a:t>.</a:t>
            </a:r>
          </a:p>
          <a:p>
            <a:pPr>
              <a:buNone/>
            </a:pPr>
            <a:r>
              <a:rPr lang="en-US" sz="1400" dirty="0" smtClean="0"/>
              <a:t>American Home Economics Association. (1943, March). Social security that serves the home. </a:t>
            </a:r>
            <a:r>
              <a:rPr lang="en-US" sz="1400" i="1" dirty="0" smtClean="0"/>
              <a:t> Journal of Home Economics</a:t>
            </a:r>
            <a:r>
              <a:rPr lang="en-US" sz="1400" dirty="0" smtClean="0"/>
              <a:t>. 35:3. Retrieved September 21, 2009, from </a:t>
            </a:r>
            <a:r>
              <a:rPr lang="en-US" sz="1400" dirty="0" smtClean="0">
                <a:hlinkClick r:id="rId6"/>
              </a:rPr>
              <a:t>http://hearth.library.cornell.edu/cgi/t/text/text-idx?c=hearth;idno=4732504_35_003</a:t>
            </a:r>
            <a:r>
              <a:rPr lang="en-US" sz="1400" dirty="0" smtClean="0"/>
              <a:t>.</a:t>
            </a:r>
          </a:p>
          <a:p>
            <a:pPr>
              <a:buNone/>
            </a:pPr>
            <a:r>
              <a:rPr lang="en-US" sz="1400" dirty="0" smtClean="0"/>
              <a:t>Goodwin, S. (2008, July). American cultural history. </a:t>
            </a:r>
            <a:r>
              <a:rPr lang="en-US" sz="1400" i="1" dirty="0" smtClean="0"/>
              <a:t>Lone Star College.</a:t>
            </a:r>
            <a:r>
              <a:rPr lang="en-US" sz="1400" dirty="0" smtClean="0"/>
              <a:t> Retrieved September 15, 2009, from </a:t>
            </a:r>
            <a:r>
              <a:rPr lang="en-US" sz="1400" dirty="0" smtClean="0">
                <a:hlinkClick r:id="rId7"/>
              </a:rPr>
              <a:t>http://kclibrary.lonestar.edu/decade40.html</a:t>
            </a:r>
            <a:r>
              <a:rPr lang="en-US" sz="1400" dirty="0" smtClean="0"/>
              <a:t>. </a:t>
            </a:r>
          </a:p>
          <a:p>
            <a:pPr>
              <a:buNone/>
            </a:pPr>
            <a:r>
              <a:rPr lang="en-US" sz="1400" dirty="0" err="1" smtClean="0"/>
              <a:t>Vinas</a:t>
            </a:r>
            <a:r>
              <a:rPr lang="en-US" sz="1400" dirty="0" smtClean="0"/>
              <a:t>, M.S. (1999, August).  Chronology of medical/technological advances.  Retrieved September 15, 2009, from </a:t>
            </a:r>
            <a:r>
              <a:rPr lang="en-US" sz="1400" dirty="0" smtClean="0">
                <a:hlinkClick r:id="rId8"/>
              </a:rPr>
              <a:t>http://perfline.com/textbook/local/mvinas_chronol.htm</a:t>
            </a:r>
            <a:r>
              <a:rPr lang="en-US" sz="1400" dirty="0" smtClean="0"/>
              <a:t>.</a:t>
            </a:r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306</Words>
  <Application>Microsoft Office PowerPoint</Application>
  <PresentationFormat>On-screen Show (4:3)</PresentationFormat>
  <Paragraphs>55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1940’s</vt:lpstr>
      <vt:lpstr>Inventions</vt:lpstr>
      <vt:lpstr>Historical Events</vt:lpstr>
      <vt:lpstr>Medical Advances</vt:lpstr>
      <vt:lpstr>1940’s  Timeline</vt:lpstr>
      <vt:lpstr>FCS Profession Related Articles</vt:lpstr>
      <vt:lpstr>References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 </cp:lastModifiedBy>
  <cp:revision>25</cp:revision>
  <dcterms:created xsi:type="dcterms:W3CDTF">2009-09-21T20:01:15Z</dcterms:created>
  <dcterms:modified xsi:type="dcterms:W3CDTF">2009-09-22T01:06:50Z</dcterms:modified>
</cp:coreProperties>
</file>